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69"/>
  </p:notesMasterIdLst>
  <p:sldIdLst>
    <p:sldId id="256" r:id="rId2"/>
    <p:sldId id="269" r:id="rId3"/>
    <p:sldId id="311" r:id="rId4"/>
    <p:sldId id="322" r:id="rId5"/>
    <p:sldId id="257" r:id="rId6"/>
    <p:sldId id="258" r:id="rId7"/>
    <p:sldId id="259" r:id="rId8"/>
    <p:sldId id="260" r:id="rId9"/>
    <p:sldId id="263" r:id="rId10"/>
    <p:sldId id="261" r:id="rId11"/>
    <p:sldId id="271" r:id="rId12"/>
    <p:sldId id="262" r:id="rId13"/>
    <p:sldId id="264" r:id="rId14"/>
    <p:sldId id="265" r:id="rId15"/>
    <p:sldId id="266" r:id="rId16"/>
    <p:sldId id="270" r:id="rId17"/>
    <p:sldId id="267" r:id="rId18"/>
    <p:sldId id="268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78" r:id="rId27"/>
    <p:sldId id="316" r:id="rId28"/>
    <p:sldId id="280" r:id="rId29"/>
    <p:sldId id="282" r:id="rId30"/>
    <p:sldId id="283" r:id="rId31"/>
    <p:sldId id="315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81" r:id="rId42"/>
    <p:sldId id="293" r:id="rId43"/>
    <p:sldId id="294" r:id="rId44"/>
    <p:sldId id="295" r:id="rId45"/>
    <p:sldId id="297" r:id="rId46"/>
    <p:sldId id="298" r:id="rId47"/>
    <p:sldId id="299" r:id="rId48"/>
    <p:sldId id="313" r:id="rId49"/>
    <p:sldId id="317" r:id="rId50"/>
    <p:sldId id="302" r:id="rId51"/>
    <p:sldId id="296" r:id="rId52"/>
    <p:sldId id="300" r:id="rId53"/>
    <p:sldId id="312" r:id="rId54"/>
    <p:sldId id="310" r:id="rId55"/>
    <p:sldId id="305" r:id="rId56"/>
    <p:sldId id="309" r:id="rId57"/>
    <p:sldId id="319" r:id="rId58"/>
    <p:sldId id="308" r:id="rId59"/>
    <p:sldId id="320" r:id="rId60"/>
    <p:sldId id="324" r:id="rId61"/>
    <p:sldId id="307" r:id="rId62"/>
    <p:sldId id="321" r:id="rId63"/>
    <p:sldId id="304" r:id="rId64"/>
    <p:sldId id="323" r:id="rId65"/>
    <p:sldId id="303" r:id="rId66"/>
    <p:sldId id="314" r:id="rId67"/>
    <p:sldId id="301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530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1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behind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02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missing?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view the underlying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Finding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Digital frameworks</a:t>
            </a:r>
          </a:p>
          <a:p>
            <a:r>
              <a:rPr lang="en-US" dirty="0"/>
              <a:t>Northwestern University </a:t>
            </a:r>
            <a:r>
              <a:rPr lang="mr-IN" dirty="0"/>
              <a:t>–</a:t>
            </a:r>
            <a:r>
              <a:rPr lang="en-US" dirty="0"/>
              <a:t> Spring 2019</a:t>
            </a:r>
          </a:p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shmcminn</a:t>
            </a:r>
            <a:r>
              <a:rPr lang="en-US" dirty="0"/>
              <a:t>/digitalframeworks-spring19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8" name="Picture 7" descr="Screen Shot 2018-07-03 at 4.22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00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6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699"/>
            <a:ext cx="9144000" cy="398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Screen Shot 2018-07-03 at 4.2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873"/>
            <a:ext cx="9144000" cy="528112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36900" y="1576873"/>
            <a:ext cx="7874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2900" y="4916973"/>
            <a:ext cx="13208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0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8-07-03 at 4.2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6" y="1600200"/>
            <a:ext cx="8890000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7" name="Oval 6"/>
          <p:cNvSpPr/>
          <p:nvPr/>
        </p:nvSpPr>
        <p:spPr>
          <a:xfrm>
            <a:off x="971189" y="5564964"/>
            <a:ext cx="6544337" cy="58738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20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2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998"/>
            <a:ext cx="9144000" cy="19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1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7" name="Picture 6" descr="Screen Shot 2018-07-03 at 4.3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048"/>
            <a:ext cx="9144000" cy="371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72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45" y="1600200"/>
            <a:ext cx="6455420" cy="51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43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Picture 3" descr="Screen Shot 2018-07-03 at 4.3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6289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6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3" name="Picture 2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1043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2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two VERY valuable assets</a:t>
            </a:r>
          </a:p>
        </p:txBody>
      </p:sp>
      <p:pic>
        <p:nvPicPr>
          <p:cNvPr id="5" name="Picture 4" descr="brain_in_pro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5" y="2911546"/>
            <a:ext cx="4490986" cy="3946454"/>
          </a:xfrm>
          <a:prstGeom prst="rect">
            <a:avLst/>
          </a:prstGeom>
        </p:spPr>
      </p:pic>
      <p:pic>
        <p:nvPicPr>
          <p:cNvPr id="6" name="Picture 5" descr="download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74" y="3481376"/>
            <a:ext cx="394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7" name="Picture 6" descr="gov_log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83" y="1600200"/>
            <a:ext cx="5991178" cy="48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41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3" name="Picture 2" descr="Screen Shot 2018-07-03 at 4.56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952"/>
            <a:ext cx="9144000" cy="55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4" name="Picture 3" descr="Screen Shot 2018-07-03 at 4.56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309"/>
            <a:ext cx="9144000" cy="43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33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5" name="Picture 4" descr="Screen Shot 2018-07-03 at 5.02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" y="1742484"/>
            <a:ext cx="4674290" cy="4997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5E3FC-1C33-0049-B5ED-BC4FBA4DE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761" y="1774796"/>
            <a:ext cx="3833418" cy="2466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7BAF-233C-B34C-B60D-C87CF279A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759" y="4501537"/>
            <a:ext cx="3833419" cy="22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George </a:t>
            </a:r>
            <a:r>
              <a:rPr lang="en-US" b="1" dirty="0" err="1"/>
              <a:t>Levines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949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Non-profits</a:t>
            </a:r>
          </a:p>
          <a:p>
            <a:r>
              <a:rPr lang="en-US" dirty="0"/>
              <a:t>Think tanks</a:t>
            </a:r>
          </a:p>
          <a:p>
            <a:r>
              <a:rPr lang="en-US" dirty="0"/>
              <a:t>Academics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0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  <a:p>
            <a:endParaRPr lang="en-US" dirty="0"/>
          </a:p>
        </p:txBody>
      </p:sp>
      <p:pic>
        <p:nvPicPr>
          <p:cNvPr id="4" name="Picture 3" descr="Screen Shot 2018-07-03 at 9.27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33" y="1453438"/>
            <a:ext cx="4314791" cy="5227975"/>
          </a:xfrm>
          <a:prstGeom prst="rect">
            <a:avLst/>
          </a:prstGeom>
        </p:spPr>
      </p:pic>
      <p:pic>
        <p:nvPicPr>
          <p:cNvPr id="5" name="Picture 4" descr="Screen Shot 2018-07-03 at 9.27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50151"/>
            <a:ext cx="3713516" cy="36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77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8-07-09 at 7.3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275" y="2389877"/>
            <a:ext cx="5071344" cy="42141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2432"/>
          </a:xfrm>
        </p:spPr>
        <p:txBody>
          <a:bodyPr/>
          <a:lstStyle/>
          <a:p>
            <a:r>
              <a:rPr lang="en-US" dirty="0"/>
              <a:t>Journal reports: ask the author(s) for a copy!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86527" y="3756526"/>
            <a:ext cx="1042736" cy="628316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43000"/>
                </a:schemeClr>
              </a:gs>
              <a:gs pos="80000">
                <a:schemeClr val="accent1">
                  <a:shade val="93000"/>
                  <a:satMod val="130000"/>
                  <a:alpha val="43000"/>
                </a:schemeClr>
              </a:gs>
              <a:gs pos="100000">
                <a:schemeClr val="accent1">
                  <a:shade val="94000"/>
                  <a:satMod val="135000"/>
                  <a:alpha val="4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48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CRS = Think tank for Congress</a:t>
            </a:r>
          </a:p>
          <a:p>
            <a:endParaRPr lang="en-US" dirty="0"/>
          </a:p>
        </p:txBody>
      </p:sp>
      <p:pic>
        <p:nvPicPr>
          <p:cNvPr id="6" name="Picture 5" descr="Screen Shot 2018-07-03 at 9.40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940"/>
            <a:ext cx="9144000" cy="1816220"/>
          </a:xfrm>
          <a:prstGeom prst="rect">
            <a:avLst/>
          </a:prstGeom>
        </p:spPr>
      </p:pic>
      <p:pic>
        <p:nvPicPr>
          <p:cNvPr id="7" name="Picture 6" descr="Screen Shot 2018-07-03 at 9.40.0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51"/>
          <a:stretch/>
        </p:blipFill>
        <p:spPr>
          <a:xfrm>
            <a:off x="121607" y="4330852"/>
            <a:ext cx="3204079" cy="2426746"/>
          </a:xfrm>
          <a:prstGeom prst="rect">
            <a:avLst/>
          </a:prstGeom>
        </p:spPr>
      </p:pic>
      <p:pic>
        <p:nvPicPr>
          <p:cNvPr id="8" name="Picture 7" descr="Screen Shot 2018-07-03 at 9.41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37" y="4923356"/>
            <a:ext cx="5638509" cy="15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84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CSV: comma separated values</a:t>
            </a:r>
          </a:p>
          <a:p>
            <a:r>
              <a:rPr lang="en-US" dirty="0"/>
              <a:t>Most useful for reporters</a:t>
            </a:r>
          </a:p>
          <a:p>
            <a:r>
              <a:rPr lang="en-US" dirty="0"/>
              <a:t>Problems when data have commas in cells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31" y="4161115"/>
            <a:ext cx="3751179" cy="2336800"/>
          </a:xfrm>
          <a:prstGeom prst="rect">
            <a:avLst/>
          </a:prstGeom>
        </p:spPr>
      </p:pic>
      <p:pic>
        <p:nvPicPr>
          <p:cNvPr id="5" name="Picture 4" descr="Screen Shot 2018-07-03 at 9.58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1115"/>
            <a:ext cx="4711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67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7623A5-5B9B-2B40-8E44-F5C24FC28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1359"/>
            <a:ext cx="8229600" cy="4323644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results</a:t>
            </a:r>
          </a:p>
        </p:txBody>
      </p:sp>
    </p:spTree>
    <p:extLst>
      <p:ext uri="{BB962C8B-B14F-4D97-AF65-F5344CB8AC3E}">
        <p14:creationId xmlns:p14="http://schemas.microsoft.com/office/powerpoint/2010/main" val="2193898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technically separate by anything</a:t>
            </a:r>
          </a:p>
          <a:p>
            <a:r>
              <a:rPr lang="en-US" dirty="0"/>
              <a:t>Common separators: tabs (TSV), pipes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00" y="3244532"/>
            <a:ext cx="3751179" cy="2336800"/>
          </a:xfrm>
          <a:prstGeom prst="rect">
            <a:avLst/>
          </a:prstGeom>
        </p:spPr>
      </p:pic>
      <p:pic>
        <p:nvPicPr>
          <p:cNvPr id="6" name="Picture 5" descr="Screen Shot 2018-07-03 at 10.01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04107"/>
            <a:ext cx="4396202" cy="1912296"/>
          </a:xfrm>
          <a:prstGeom prst="rect">
            <a:avLst/>
          </a:prstGeom>
        </p:spPr>
      </p:pic>
      <p:pic>
        <p:nvPicPr>
          <p:cNvPr id="7" name="Picture 6" descr="Screen Shot 2018-07-03 at 10.02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77682"/>
            <a:ext cx="3859379" cy="18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42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CSVs: multiple category problem</a:t>
            </a:r>
          </a:p>
        </p:txBody>
      </p:sp>
      <p:pic>
        <p:nvPicPr>
          <p:cNvPr id="5" name="Picture 4" descr="Screen Shot 2018-07-08 at 4.31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7920"/>
            <a:ext cx="9144000" cy="279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97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XML: </a:t>
            </a:r>
            <a:r>
              <a:rPr lang="en-US" dirty="0" err="1"/>
              <a:t>eXtensible</a:t>
            </a:r>
            <a:r>
              <a:rPr lang="en-US" dirty="0"/>
              <a:t> markup language</a:t>
            </a:r>
          </a:p>
          <a:p>
            <a:r>
              <a:rPr lang="en-US" dirty="0"/>
              <a:t>Human and machine readable</a:t>
            </a:r>
          </a:p>
        </p:txBody>
      </p:sp>
    </p:spTree>
    <p:extLst>
      <p:ext uri="{BB962C8B-B14F-4D97-AF65-F5344CB8AC3E}">
        <p14:creationId xmlns:p14="http://schemas.microsoft.com/office/powerpoint/2010/main" val="1402513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7-08 at 4.3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776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24708" y="4281749"/>
            <a:ext cx="7122729" cy="1518908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  <a:alpha val="23000"/>
                </a:schemeClr>
              </a:gs>
              <a:gs pos="35000">
                <a:schemeClr val="accent5">
                  <a:tint val="37000"/>
                  <a:satMod val="300000"/>
                  <a:alpha val="23000"/>
                </a:schemeClr>
              </a:gs>
              <a:gs pos="100000">
                <a:schemeClr val="accent5">
                  <a:tint val="15000"/>
                  <a:satMod val="350000"/>
                  <a:alpha val="23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For XML, sometimes it’s best to just convert to CSV</a:t>
            </a:r>
          </a:p>
        </p:txBody>
      </p:sp>
      <p:pic>
        <p:nvPicPr>
          <p:cNvPr id="4" name="Picture 3" descr="Screen Shot 2018-07-03 at 10.0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59" y="1600200"/>
            <a:ext cx="5083397" cy="50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8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JSON: JavaScript Object Notation</a:t>
            </a:r>
          </a:p>
          <a:p>
            <a:r>
              <a:rPr lang="en-US" dirty="0"/>
              <a:t>Not just </a:t>
            </a:r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4" name="Picture 3" descr="Screen Shot 2018-07-03 at 10.14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39508"/>
            <a:ext cx="5918150" cy="35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16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JSON objects can be put together in an </a:t>
            </a:r>
            <a:r>
              <a:rPr lang="en-US" i="1" dirty="0"/>
              <a:t>array</a:t>
            </a:r>
            <a:r>
              <a:rPr lang="en-US" dirty="0"/>
              <a:t> (like rows in a spreadsheet)</a:t>
            </a:r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2" y="2868568"/>
            <a:ext cx="6585906" cy="39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94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 dirty="0"/>
              <a:t>And just like XML, you can convert these into CSVs, too</a:t>
            </a:r>
          </a:p>
        </p:txBody>
      </p:sp>
      <p:pic>
        <p:nvPicPr>
          <p:cNvPr id="5" name="Picture 4" descr="Screen Shot 2018-07-03 at 10.1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6" y="1833165"/>
            <a:ext cx="4929083" cy="44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93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this =&gt;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Becomes this =&gt;</a:t>
            </a:r>
            <a:endParaRPr lang="en-US" dirty="0"/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61" y="1416883"/>
            <a:ext cx="3920855" cy="2375069"/>
          </a:xfrm>
          <a:prstGeom prst="rect">
            <a:avLst/>
          </a:prstGeom>
        </p:spPr>
      </p:pic>
      <p:pic>
        <p:nvPicPr>
          <p:cNvPr id="4" name="Picture 3" descr="Screen Shot 2018-07-03 at 10.19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16" y="4786369"/>
            <a:ext cx="5003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97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</p:txBody>
      </p:sp>
      <p:pic>
        <p:nvPicPr>
          <p:cNvPr id="7" name="Picture 6" descr="Screen Shot 2018-07-03 at 10.2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8" y="3410902"/>
            <a:ext cx="7310944" cy="34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60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6EEEE3-14C1-D14E-808E-5808B3680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43100"/>
            <a:ext cx="8229600" cy="3040163"/>
          </a:xfrm>
        </p:spPr>
      </p:pic>
    </p:spTree>
    <p:extLst>
      <p:ext uri="{BB962C8B-B14F-4D97-AF65-F5344CB8AC3E}">
        <p14:creationId xmlns:p14="http://schemas.microsoft.com/office/powerpoint/2010/main" val="2151985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If a download isn’t available, you can check to see if the data is on the web page itself</a:t>
            </a:r>
          </a:p>
        </p:txBody>
      </p:sp>
      <p:pic>
        <p:nvPicPr>
          <p:cNvPr id="4" name="Picture 3" descr="Screen Shot 2018-07-03 at 10.2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1271"/>
            <a:ext cx="9144000" cy="21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63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PDF</a:t>
            </a:r>
          </a:p>
        </p:txBody>
      </p:sp>
      <p:pic>
        <p:nvPicPr>
          <p:cNvPr id="4" name="Picture 3" descr="Screen Shot 2018-07-03 at 9.5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7" y="2422396"/>
            <a:ext cx="6206066" cy="4304663"/>
          </a:xfrm>
          <a:prstGeom prst="rect">
            <a:avLst/>
          </a:prstGeom>
        </p:spPr>
      </p:pic>
      <p:pic>
        <p:nvPicPr>
          <p:cNvPr id="5" name="Picture 4" descr="82679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82" y="2422396"/>
            <a:ext cx="2084918" cy="2084918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04" y="4809891"/>
            <a:ext cx="1904495" cy="16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7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7-04 at 4.07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10" y="1600200"/>
            <a:ext cx="6817180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ce-sharks-f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128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80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04 at 4.25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0" y="1795463"/>
            <a:ext cx="7899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49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28" y="1600200"/>
            <a:ext cx="4944272" cy="465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27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51291" cy="494681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Who’s behind it?</a:t>
            </a:r>
          </a:p>
          <a:p>
            <a:pPr lvl="1"/>
            <a:r>
              <a:rPr lang="en-US" dirty="0"/>
              <a:t>Americans United for Life is an American pro-life public interest law firm and advocacy group based in Washington, D.C.: Wikipedia</a:t>
            </a:r>
          </a:p>
          <a:p>
            <a:pPr lvl="1"/>
            <a:r>
              <a:rPr lang="en-US" dirty="0"/>
              <a:t>Utah Republican Jason </a:t>
            </a:r>
            <a:r>
              <a:rPr lang="en-US" dirty="0" err="1"/>
              <a:t>Chaffetz</a:t>
            </a:r>
            <a:r>
              <a:rPr lang="en-US" dirty="0"/>
              <a:t> presented in committee hearing</a:t>
            </a:r>
          </a:p>
          <a:p>
            <a:r>
              <a:rPr lang="en-US" dirty="0"/>
              <a:t>What’s missing?</a:t>
            </a:r>
          </a:p>
          <a:p>
            <a:pPr lvl="1"/>
            <a:r>
              <a:rPr lang="en-US" dirty="0"/>
              <a:t>Accurate scale</a:t>
            </a:r>
          </a:p>
          <a:p>
            <a:pPr lvl="1"/>
            <a:r>
              <a:rPr lang="en-US" dirty="0"/>
              <a:t>Data between 2006 and ‘13</a:t>
            </a:r>
          </a:p>
          <a:p>
            <a:r>
              <a:rPr lang="en-US" dirty="0"/>
              <a:t>Underlying data set</a:t>
            </a:r>
          </a:p>
          <a:p>
            <a:pPr lvl="1"/>
            <a:r>
              <a:rPr lang="en-US" dirty="0"/>
              <a:t>Yes!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2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4 at 4.36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5943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4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 the data about the data</a:t>
            </a:r>
          </a:p>
          <a:p>
            <a:pPr lvl="1"/>
            <a:r>
              <a:rPr lang="en-US" dirty="0"/>
              <a:t>Who created it?</a:t>
            </a:r>
          </a:p>
          <a:p>
            <a:pPr lvl="1"/>
            <a:r>
              <a:rPr lang="en-US" dirty="0"/>
              <a:t>Who is responsible for maintaining it?</a:t>
            </a:r>
          </a:p>
          <a:p>
            <a:pPr lvl="1"/>
            <a:r>
              <a:rPr lang="en-US" dirty="0"/>
              <a:t>What point in time or time-range does it apply to?</a:t>
            </a:r>
          </a:p>
          <a:p>
            <a:pPr lvl="1"/>
            <a:r>
              <a:rPr lang="en-US" dirty="0"/>
              <a:t>How was the data collected?</a:t>
            </a:r>
          </a:p>
          <a:p>
            <a:pPr lvl="1"/>
            <a:r>
              <a:rPr lang="en-US" dirty="0"/>
              <a:t>How was the data processed after being collected?</a:t>
            </a:r>
          </a:p>
          <a:p>
            <a:pPr lvl="1"/>
            <a:r>
              <a:rPr lang="en-US" dirty="0"/>
              <a:t>How was each field collected or calculated?</a:t>
            </a:r>
          </a:p>
          <a:p>
            <a:pPr lvl="1"/>
            <a:r>
              <a:rPr lang="en-US" dirty="0"/>
              <a:t>(from David Eads of </a:t>
            </a:r>
            <a:r>
              <a:rPr lang="en-US" dirty="0" err="1"/>
              <a:t>ProPublica</a:t>
            </a:r>
            <a:r>
              <a:rPr lang="en-US" dirty="0"/>
              <a:t>, IL)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training.npr.org</a:t>
            </a:r>
            <a:r>
              <a:rPr lang="en-US" dirty="0"/>
              <a:t>/visual/what-to-do-with-a-big-pile-of-data/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96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Which of these would you expect to be the most/least trustworthy dataset?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A. </a:t>
            </a:r>
            <a:r>
              <a:rPr lang="en-US" dirty="0"/>
              <a:t>Think tank report from the right-leaning Cato Institute on nuclear arms policy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B. </a:t>
            </a:r>
            <a:r>
              <a:rPr lang="en-US" dirty="0"/>
              <a:t>Report from minority staff of House Intelligence Committee on actors in Russia investigation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C. </a:t>
            </a:r>
            <a:r>
              <a:rPr lang="en-US" dirty="0"/>
              <a:t>Washington DC Parks and Recreation Department data on vandalism cleanups in public parks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D. </a:t>
            </a:r>
            <a:r>
              <a:rPr lang="en-US" dirty="0" err="1"/>
              <a:t>FOIA’d</a:t>
            </a:r>
            <a:r>
              <a:rPr lang="en-US" dirty="0"/>
              <a:t> data from Turlock, Calif., (pop. 72,800) on incidents of bubblegum stuck to bottom of desks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78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914471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635DD3-5A7F-9241-BF9E-89B8FB373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031" y="1600200"/>
            <a:ext cx="6111937" cy="47163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7CE79-5093-E541-9175-0EE696FD4C81}"/>
              </a:ext>
            </a:extLst>
          </p:cNvPr>
          <p:cNvSpPr txBox="1"/>
          <p:nvPr/>
        </p:nvSpPr>
        <p:spPr>
          <a:xfrm>
            <a:off x="132348" y="6376737"/>
            <a:ext cx="340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www.adfontesmedia.com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05283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pairs:</a:t>
            </a:r>
          </a:p>
          <a:p>
            <a:pPr lvl="1"/>
            <a:r>
              <a:rPr lang="en-US" dirty="0"/>
              <a:t>Find a dubious dataset or data-driven claim</a:t>
            </a:r>
          </a:p>
          <a:p>
            <a:pPr lvl="1"/>
            <a:r>
              <a:rPr lang="en-US" dirty="0"/>
              <a:t>Evaluate why it may not be credible AND who may stand to gain from it</a:t>
            </a:r>
          </a:p>
          <a:p>
            <a:pPr lvl="1"/>
            <a:r>
              <a:rPr lang="en-US" dirty="0"/>
              <a:t>See if credible publicly available data can confirm or contradict it</a:t>
            </a:r>
          </a:p>
          <a:p>
            <a:pPr lvl="1"/>
            <a:r>
              <a:rPr lang="en-US" dirty="0"/>
              <a:t>Present findings to class</a:t>
            </a:r>
          </a:p>
        </p:txBody>
      </p:sp>
    </p:spTree>
    <p:extLst>
      <p:ext uri="{BB962C8B-B14F-4D97-AF65-F5344CB8AC3E}">
        <p14:creationId xmlns:p14="http://schemas.microsoft.com/office/powerpoint/2010/main" val="2213011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 you collecting? </a:t>
            </a:r>
          </a:p>
          <a:p>
            <a:pPr lvl="1"/>
            <a:r>
              <a:rPr lang="en-US" dirty="0"/>
              <a:t>Trickier than it sounds: be specific!</a:t>
            </a:r>
          </a:p>
          <a:p>
            <a:r>
              <a:rPr lang="en-US" dirty="0"/>
              <a:t>Start question: Who’s getting the most endorsements in the 2020 primary?</a:t>
            </a:r>
          </a:p>
          <a:p>
            <a:r>
              <a:rPr lang="en-US" dirty="0"/>
              <a:t>More detail: Are there regional trends? Trends over time? Does it matter more if a state lawmaker, for example, endorses than if a mayor does? </a:t>
            </a:r>
          </a:p>
        </p:txBody>
      </p:sp>
    </p:spTree>
    <p:extLst>
      <p:ext uri="{BB962C8B-B14F-4D97-AF65-F5344CB8AC3E}">
        <p14:creationId xmlns:p14="http://schemas.microsoft.com/office/powerpoint/2010/main" val="2395863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about data you might need down the road — not always obvious</a:t>
            </a:r>
          </a:p>
          <a:p>
            <a:r>
              <a:rPr lang="en-US" dirty="0"/>
              <a:t>For endorsements:</a:t>
            </a:r>
          </a:p>
          <a:p>
            <a:pPr lvl="1"/>
            <a:r>
              <a:rPr lang="en-US" dirty="0"/>
              <a:t>Time/date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Level of seniority</a:t>
            </a:r>
          </a:p>
          <a:p>
            <a:pPr lvl="1"/>
            <a:r>
              <a:rPr lang="en-US" dirty="0"/>
              <a:t>Public address vs statement? Which TV channel?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054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 that may pop up:</a:t>
            </a:r>
          </a:p>
          <a:p>
            <a:pPr lvl="1"/>
            <a:r>
              <a:rPr lang="en-US" dirty="0"/>
              <a:t>Does it count if someone says they’re voting for X, but doesn’t use the word “endorse”? </a:t>
            </a:r>
          </a:p>
          <a:p>
            <a:pPr lvl="1"/>
            <a:r>
              <a:rPr lang="en-US" dirty="0"/>
              <a:t>What if someone switches their endorsement? </a:t>
            </a:r>
          </a:p>
          <a:p>
            <a:r>
              <a:rPr lang="en-US" dirty="0"/>
              <a:t>Answer these kinds of questions </a:t>
            </a:r>
            <a:r>
              <a:rPr lang="en-US" i="1" dirty="0"/>
              <a:t>as soon as possible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743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can you get your “data”?</a:t>
            </a:r>
          </a:p>
          <a:p>
            <a:pPr lvl="1"/>
            <a:r>
              <a:rPr lang="en-US" dirty="0"/>
              <a:t>Original documents</a:t>
            </a:r>
          </a:p>
          <a:p>
            <a:pPr lvl="1"/>
            <a:r>
              <a:rPr lang="en-US" dirty="0"/>
              <a:t>Surveys</a:t>
            </a:r>
          </a:p>
          <a:p>
            <a:pPr lvl="1"/>
            <a:r>
              <a:rPr lang="en-US" dirty="0"/>
              <a:t>Sensors</a:t>
            </a:r>
          </a:p>
          <a:p>
            <a:pPr lvl="1"/>
            <a:r>
              <a:rPr lang="en-US" dirty="0"/>
              <a:t>Photos/videos</a:t>
            </a:r>
          </a:p>
          <a:p>
            <a:pPr lvl="1"/>
            <a:r>
              <a:rPr lang="en-US" dirty="0"/>
              <a:t>News reports</a:t>
            </a:r>
          </a:p>
          <a:p>
            <a:pPr lvl="1"/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961451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30794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>
          <a:xfrm>
            <a:off x="457200" y="1693779"/>
            <a:ext cx="4248484" cy="2336503"/>
          </a:xfrm>
        </p:spPr>
      </p:pic>
      <p:pic>
        <p:nvPicPr>
          <p:cNvPr id="4" name="Picture 3" descr="Screen Shot 2018-07-10 at 2.3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4882"/>
            <a:ext cx="9144000" cy="740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6106" y="1791369"/>
            <a:ext cx="4130842" cy="25132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err="1"/>
              <a:t>unique_key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member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state_ap_abbrv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party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Chamber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tax_return_status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trump_should_release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previous_trump_comment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prev_comment_source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/>
              <a:t>leadership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document_link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document_src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Trump_notes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tax_notes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last_name</a:t>
            </a:r>
            <a:endParaRPr lang="en-US" sz="1400" dirty="0"/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update_date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48003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1D019D-153C-994E-8D4E-8CEB15548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023" y="1600200"/>
            <a:ext cx="6083953" cy="4525963"/>
          </a:xfrm>
        </p:spPr>
      </p:pic>
    </p:spTree>
    <p:extLst>
      <p:ext uri="{BB962C8B-B14F-4D97-AF65-F5344CB8AC3E}">
        <p14:creationId xmlns:p14="http://schemas.microsoft.com/office/powerpoint/2010/main" val="4005406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5 at 9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552709"/>
          </a:xfrm>
          <a:prstGeom prst="rect">
            <a:avLst/>
          </a:prstGeom>
        </p:spPr>
      </p:pic>
      <p:pic>
        <p:nvPicPr>
          <p:cNvPr id="3" name="Picture 2" descr="Screen Shot 2018-07-10 at 2.44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3" y="2809558"/>
            <a:ext cx="8488947" cy="37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14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4" name="Content Placeholder 3" descr="breaking-news-aler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05504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903616" cy="4525963"/>
          </a:xfrm>
        </p:spPr>
        <p:txBody>
          <a:bodyPr/>
          <a:lstStyle/>
          <a:p>
            <a:r>
              <a:rPr lang="en-US" dirty="0"/>
              <a:t>WHILE WE’RE HERE</a:t>
            </a:r>
          </a:p>
          <a:p>
            <a:pPr lvl="1"/>
            <a:r>
              <a:rPr lang="en-US" dirty="0"/>
              <a:t>Let’s download the dataset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washingtonpost</a:t>
            </a:r>
            <a:r>
              <a:rPr lang="en-US" dirty="0"/>
              <a:t>/data-police-shootings </a:t>
            </a:r>
          </a:p>
        </p:txBody>
      </p:sp>
    </p:spTree>
    <p:extLst>
      <p:ext uri="{BB962C8B-B14F-4D97-AF65-F5344CB8AC3E}">
        <p14:creationId xmlns:p14="http://schemas.microsoft.com/office/powerpoint/2010/main" val="15646653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029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  <p:pic>
        <p:nvPicPr>
          <p:cNvPr id="5" name="Picture 4" descr="Screen Shot 2018-07-10 at 2.46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09" y="1600200"/>
            <a:ext cx="5668910" cy="49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13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8" name="Picture 7" descr="washington-post-trump-990x67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12" y="1576740"/>
            <a:ext cx="7499376" cy="508291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37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4557D0-A1CC-6643-9609-D1ED07DAB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4060"/>
            <a:ext cx="8229600" cy="4118243"/>
          </a:xfrm>
        </p:spPr>
      </p:pic>
    </p:spTree>
    <p:extLst>
      <p:ext uri="{BB962C8B-B14F-4D97-AF65-F5344CB8AC3E}">
        <p14:creationId xmlns:p14="http://schemas.microsoft.com/office/powerpoint/2010/main" val="406200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Treat each row as an “observation” or “individual”</a:t>
            </a:r>
          </a:p>
          <a:p>
            <a:r>
              <a:rPr lang="en-US" dirty="0"/>
              <a:t>Data should generally be “tall,” not “fat”</a:t>
            </a:r>
          </a:p>
        </p:txBody>
      </p:sp>
      <p:pic>
        <p:nvPicPr>
          <p:cNvPr id="4" name="Picture 3" descr="Screen Shot 2018-07-05 at 9.4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" y="4831698"/>
            <a:ext cx="3129125" cy="980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1488" y="4001500"/>
            <a:ext cx="742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8000"/>
                </a:solidFill>
                <a:sym typeface="Wingdings"/>
              </a:rPr>
              <a:t></a:t>
            </a:r>
            <a:endParaRPr lang="en-US" sz="40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9591" y="400150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7" name="Picture 6" descr="Screen Shot 2018-07-05 at 9.4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33" y="5061083"/>
            <a:ext cx="5608930" cy="5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4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consistent </a:t>
            </a:r>
            <a:r>
              <a:rPr lang="mr-IN" dirty="0"/>
              <a:t>…</a:t>
            </a:r>
            <a:r>
              <a:rPr lang="en-US" dirty="0"/>
              <a:t> consistently!</a:t>
            </a:r>
          </a:p>
          <a:p>
            <a:pPr lvl="1"/>
            <a:endParaRPr lang="en-US" dirty="0"/>
          </a:p>
        </p:txBody>
      </p:sp>
      <p:pic>
        <p:nvPicPr>
          <p:cNvPr id="8" name="Picture 7" descr="Screen Shot 2018-07-08 at 4.17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52473"/>
            <a:ext cx="3416300" cy="322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497" y="237784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12739" y="2377840"/>
            <a:ext cx="81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sym typeface="Wingdings"/>
              </a:rPr>
              <a:t>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12" name="Picture 11" descr="Screen Shot 2018-07-08 at 4.2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3252473"/>
            <a:ext cx="3987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036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about an area you're interested in, or one you may do your final project on, and come up with a dataset you wish existed.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shmcminn</a:t>
            </a:r>
            <a:r>
              <a:rPr lang="en-US" dirty="0"/>
              <a:t>/digitalframeworks-spring19/blob/master/class2/assignment2.md</a:t>
            </a:r>
          </a:p>
        </p:txBody>
      </p:sp>
    </p:spTree>
    <p:extLst>
      <p:ext uri="{BB962C8B-B14F-4D97-AF65-F5344CB8AC3E}">
        <p14:creationId xmlns:p14="http://schemas.microsoft.com/office/powerpoint/2010/main" val="93334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pic>
        <p:nvPicPr>
          <p:cNvPr id="5" name="Content Placeholder 4" descr="USGS_early_warning_system_0_4859565_ver1.0_640_36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3900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</p:txBody>
      </p:sp>
      <p:pic>
        <p:nvPicPr>
          <p:cNvPr id="4" name="Picture 3" descr="download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517899"/>
            <a:ext cx="3650927" cy="2429525"/>
          </a:xfrm>
          <a:prstGeom prst="rect">
            <a:avLst/>
          </a:prstGeom>
        </p:spPr>
      </p:pic>
      <p:pic>
        <p:nvPicPr>
          <p:cNvPr id="6" name="Picture 5" descr="Screen Shot 2018-07-03 at 4.17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12" y="3375435"/>
            <a:ext cx="3851522" cy="25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5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 dirty="0"/>
              <a:t>What do reporters do when the shaking stops?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957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67539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21892</TotalTime>
  <Words>1041</Words>
  <Application>Microsoft Macintosh PowerPoint</Application>
  <PresentationFormat>On-screen Show (4:3)</PresentationFormat>
  <Paragraphs>209</Paragraphs>
  <Slides>67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Corbel</vt:lpstr>
      <vt:lpstr>Twilight</vt:lpstr>
      <vt:lpstr>Finding Data</vt:lpstr>
      <vt:lpstr>Data stories?</vt:lpstr>
      <vt:lpstr>Survey results</vt:lpstr>
      <vt:lpstr>Survey results</vt:lpstr>
      <vt:lpstr>Steps to a data story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How do we know where to turn?</vt:lpstr>
      <vt:lpstr>How do we know where to turn?</vt:lpstr>
      <vt:lpstr>How do we know where to turn?</vt:lpstr>
      <vt:lpstr>How do we know where to turn?</vt:lpstr>
      <vt:lpstr>How do we know where to turn?</vt:lpstr>
      <vt:lpstr>Today’s guest</vt:lpstr>
      <vt:lpstr>Other places to find data</vt:lpstr>
      <vt:lpstr>Other places to find data</vt:lpstr>
      <vt:lpstr>Other places to find data</vt:lpstr>
      <vt:lpstr>Other places to find data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Assignment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61</cp:revision>
  <dcterms:created xsi:type="dcterms:W3CDTF">2018-07-03T20:07:00Z</dcterms:created>
  <dcterms:modified xsi:type="dcterms:W3CDTF">2019-04-24T17:42:19Z</dcterms:modified>
</cp:coreProperties>
</file>